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66" r:id="rId4"/>
    <p:sldId id="257" r:id="rId5"/>
    <p:sldId id="258" r:id="rId6"/>
    <p:sldId id="268" r:id="rId7"/>
    <p:sldId id="267" r:id="rId8"/>
    <p:sldId id="270" r:id="rId9"/>
    <p:sldId id="261" r:id="rId10"/>
    <p:sldId id="271" r:id="rId11"/>
    <p:sldId id="272" r:id="rId12"/>
    <p:sldId id="273" r:id="rId13"/>
    <p:sldId id="264" r:id="rId14"/>
    <p:sldId id="265" r:id="rId15"/>
  </p:sldIdLst>
  <p:sldSz cx="9144000" cy="6858000" type="screen4x3"/>
  <p:notesSz cx="6662738" cy="9926638"/>
  <p:defaultTextStyle>
    <a:defPPr>
      <a:defRPr lang="fr-FR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3" autoAdjust="0"/>
  </p:normalViewPr>
  <p:slideViewPr>
    <p:cSldViewPr>
      <p:cViewPr>
        <p:scale>
          <a:sx n="66" d="100"/>
          <a:sy n="66" d="100"/>
        </p:scale>
        <p:origin x="-2696" y="-7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654" y="-62"/>
      </p:cViewPr>
      <p:guideLst>
        <p:guide orient="horz" pos="3127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741481D3-E499-4DF1-8DCB-99C6BFF3F02B}" type="datetimeFigureOut">
              <a:rPr lang="en-GB" smtClean="0">
                <a:uFillTx/>
              </a:rPr>
              <a:pPr/>
              <a:t>15/09/15</a:t>
            </a:fld>
            <a:endParaRPr lang="en-GB">
              <a:uFillTx/>
            </a:endParaRPr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en-GB">
              <a:uFillTx/>
            </a:endParaRPr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en-GB">
              <a:uFillTx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8F007B96-2D5A-4C91-9684-3610ED8983E8}" type="slidenum">
              <a:rPr lang="en-GB" smtClean="0">
                <a:uFillTx/>
              </a:rPr>
              <a:pPr/>
              <a:t>‹#›</a:t>
            </a:fld>
            <a:endParaRPr lang="en-GB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2579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0825" cy="68564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fr-FR">
              <a:uFillTx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2878138"/>
            <a:ext cx="6516688" cy="14700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652963"/>
            <a:ext cx="6516688" cy="865187"/>
          </a:xfrm>
        </p:spPr>
        <p:txBody>
          <a:bodyPr/>
          <a:lstStyle>
            <a:lvl1pPr marL="0" indent="0">
              <a:buFont typeface="Arial Black" pitchFamily="34" charset="0"/>
              <a:buNone/>
              <a:defRPr sz="2000" b="0">
                <a:solidFill>
                  <a:schemeClr val="bg1"/>
                </a:solidFill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des sous-titres du masque</a:t>
            </a:r>
            <a:endParaRPr lang="fr-FR">
              <a:uFillTx/>
            </a:endParaRPr>
          </a:p>
        </p:txBody>
      </p:sp>
      <p:pic>
        <p:nvPicPr>
          <p:cNvPr id="3080" name="Image 5" descr="couv.eps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685800"/>
            <a:ext cx="7175500" cy="14605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uFillTx/>
              </a:defRPr>
            </a:lvl1pPr>
            <a:lvl2pPr marL="457200" indent="0">
              <a:buNone/>
              <a:defRPr sz="18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400">
                <a:uFillTx/>
              </a:defRPr>
            </a:lvl4pPr>
            <a:lvl5pPr marL="1828800" indent="0">
              <a:buNone/>
              <a:defRPr sz="1400">
                <a:uFillTx/>
              </a:defRPr>
            </a:lvl5pPr>
            <a:lvl6pPr marL="2286000" indent="0">
              <a:buNone/>
              <a:defRPr sz="1400">
                <a:uFillTx/>
              </a:defRPr>
            </a:lvl6pPr>
            <a:lvl7pPr marL="2743200" indent="0">
              <a:buNone/>
              <a:defRPr sz="1400">
                <a:uFillTx/>
              </a:defRPr>
            </a:lvl7pPr>
            <a:lvl8pPr marL="3200400" indent="0">
              <a:buNone/>
              <a:defRPr sz="1400">
                <a:uFillTx/>
              </a:defRPr>
            </a:lvl8pPr>
            <a:lvl9pPr marL="3657600" indent="0">
              <a:buNone/>
              <a:defRPr sz="14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58775" y="1633538"/>
            <a:ext cx="3992563" cy="4459287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03738" y="1633538"/>
            <a:ext cx="3992562" cy="4459287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uFillTx/>
              </a:defRPr>
            </a:lvl1pPr>
          </a:lstStyle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r>
              <a:rPr lang="fr-FR" smtClean="0">
                <a:uFillTx/>
              </a:rPr>
              <a:t>Cliquez sur l'icône pour ajouter une image</a:t>
            </a:r>
            <a:endParaRPr lang="fr-FR">
              <a:uFillTx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62713" y="371475"/>
            <a:ext cx="2033587" cy="5721350"/>
          </a:xfrm>
        </p:spPr>
        <p:txBody>
          <a:bodyPr vert="eaVert"/>
          <a:lstStyle/>
          <a:p>
            <a:r>
              <a:rPr lang="fr-FR" smtClean="0">
                <a:uFillTx/>
              </a:rPr>
              <a:t>Cliquez pour modifier le style du titre</a:t>
            </a:r>
            <a:endParaRPr lang="fr-FR">
              <a:uFillTx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58775" y="371475"/>
            <a:ext cx="5951538" cy="5721350"/>
          </a:xfrm>
        </p:spPr>
        <p:txBody>
          <a:bodyPr vert="eaVert"/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  <a:endParaRPr lang="fr-FR">
              <a:uFillTx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Image 7" descr="PIED.eps"/>
          <p:cNvPicPr>
            <a:picLocks noChangeAspect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47700" y="6261100"/>
            <a:ext cx="7848600" cy="4445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371475"/>
            <a:ext cx="7848600" cy="866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>
                <a:uFillTx/>
              </a:rPr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633538"/>
            <a:ext cx="8137525" cy="44592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>
                <a:uFillTx/>
              </a:rPr>
              <a:t>Cliquez pour modifier les styles du texte du masque</a:t>
            </a:r>
          </a:p>
          <a:p>
            <a:pPr lvl="1"/>
            <a:r>
              <a:rPr lang="fr-FR" smtClean="0">
                <a:uFillTx/>
              </a:rPr>
              <a:t>Deuxième niveau</a:t>
            </a:r>
          </a:p>
          <a:p>
            <a:pPr lvl="2"/>
            <a:r>
              <a:rPr lang="fr-FR" smtClean="0">
                <a:uFillTx/>
              </a:rPr>
              <a:t>Troisième niveau</a:t>
            </a:r>
          </a:p>
          <a:p>
            <a:pPr lvl="3"/>
            <a:r>
              <a:rPr lang="fr-FR" smtClean="0">
                <a:uFillTx/>
              </a:rPr>
              <a:t>Quatrième niveau</a:t>
            </a:r>
          </a:p>
          <a:p>
            <a:pPr lvl="4"/>
            <a:r>
              <a:rPr lang="fr-FR" smtClean="0">
                <a:uFillTx/>
              </a:rPr>
              <a:t>Cinquième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088" y="6391275"/>
            <a:ext cx="719137" cy="1793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1"/>
                </a:solidFill>
                <a:uFillTx/>
              </a:defRPr>
            </a:lvl1pPr>
          </a:lstStyle>
          <a:p>
            <a:fld id="{CF4668DC-857F-487D-BFFA-8C0CA5037977}" type="slidenum">
              <a:rPr lang="fr-BE" smtClean="0">
                <a:uFillTx/>
              </a:rPr>
              <a:pPr/>
              <a:t>‹#›</a:t>
            </a:fld>
            <a:endParaRPr lang="fr-BE">
              <a:uFillTx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1625" y="6391275"/>
            <a:ext cx="4498975" cy="1793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1"/>
                </a:solidFill>
                <a:uFillTx/>
              </a:defRPr>
            </a:lvl1pPr>
          </a:lstStyle>
          <a:p>
            <a:r>
              <a:rPr lang="en-GB" smtClean="0">
                <a:uFillTx/>
              </a:rPr>
              <a:t>May 2013</a:t>
            </a:r>
            <a:endParaRPr lang="fr-BE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uFillTx/>
          <a:latin typeface="Arial" charset="0"/>
        </a:defRPr>
      </a:lvl9pPr>
    </p:titleStyle>
    <p:bodyStyle>
      <a:lvl1pPr marL="293688" indent="-293688" algn="l" rtl="0" eaLnBrk="1" fontAlgn="base" hangingPunct="1">
        <a:spcBef>
          <a:spcPct val="65000"/>
        </a:spcBef>
        <a:spcAft>
          <a:spcPct val="0"/>
        </a:spcAft>
        <a:buFont typeface="Arial Black" pitchFamily="34" charset="0"/>
        <a:buChar char="&gt;"/>
        <a:defRPr sz="2200" b="1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295275" algn="l" rtl="0" eaLnBrk="1" fontAlgn="base" hangingPunct="1">
        <a:spcBef>
          <a:spcPct val="10000"/>
        </a:spcBef>
        <a:spcAft>
          <a:spcPct val="0"/>
        </a:spcAft>
        <a:buFont typeface="Symbol" pitchFamily="18" charset="2"/>
        <a:defRPr>
          <a:solidFill>
            <a:schemeClr val="tx1"/>
          </a:solidFill>
          <a:uFillTx/>
          <a:latin typeface="+mn-lt"/>
        </a:defRPr>
      </a:lvl2pPr>
      <a:lvl3pPr marL="466725" indent="-169863" algn="l" rtl="0" eaLnBrk="1" fontAlgn="base" hangingPunct="1">
        <a:spcBef>
          <a:spcPct val="10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b="1">
          <a:solidFill>
            <a:schemeClr val="tx1"/>
          </a:solidFill>
          <a:uFillTx/>
          <a:latin typeface="+mn-lt"/>
        </a:defRPr>
      </a:lvl3pPr>
      <a:lvl4pPr marL="658813" indent="-1905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700">
          <a:solidFill>
            <a:schemeClr val="tx1"/>
          </a:solidFill>
          <a:uFillTx/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uFillTx/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uFillTx/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uFillTx/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uFillTx/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uFillTx/>
          <a:latin typeface="+mn-lt"/>
        </a:defRPr>
      </a:lvl9pPr>
    </p:bodyStyle>
    <p:otherStyle>
      <a:defPPr>
        <a:defRPr lang="fr-FR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thetelegraphandargus.co.uk/author/profile/40533/" TargetMode="External"/><Relationship Id="rId3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uic.org/secur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9632" y="3933056"/>
            <a:ext cx="7557878" cy="509513"/>
          </a:xfrm>
        </p:spPr>
        <p:txBody>
          <a:bodyPr/>
          <a:lstStyle/>
          <a:p>
            <a:pPr algn="just" defTabSz="328154"/>
            <a:r>
              <a:rPr lang="en-US" dirty="0" smtClean="0">
                <a:solidFill>
                  <a:srgbClr val="FFFFFF"/>
                </a:solidFill>
                <a:uFillTx/>
              </a:rPr>
              <a:t>Pol-PRIMETT II </a:t>
            </a:r>
            <a:r>
              <a:rPr lang="en-US" dirty="0" smtClean="0">
                <a:solidFill>
                  <a:srgbClr val="FFFFFF"/>
                </a:solidFill>
              </a:rPr>
              <a:t>– London Conference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“Cross border mapping and analysis of metal theft within the EU”</a:t>
            </a:r>
            <a:endParaRPr lang="en-US" i="1" dirty="0">
              <a:uFillTx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1259632" y="5013176"/>
            <a:ext cx="2952328" cy="10090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</a:ln>
          <a:effectLst/>
        </p:spPr>
        <p:txBody>
          <a:bodyPr lIns="35717" tIns="35717" rIns="35717" bIns="35717" anchor="ctr"/>
          <a:lstStyle/>
          <a:p>
            <a:pPr algn="just"/>
            <a:endParaRPr lang="en-US" sz="1400" b="1" dirty="0">
              <a:solidFill>
                <a:srgbClr val="FFFFFF"/>
              </a:solidFill>
              <a:uFillTx/>
            </a:endParaRPr>
          </a:p>
          <a:p>
            <a:pPr algn="just"/>
            <a:r>
              <a:rPr lang="en-US" sz="1400" b="1" dirty="0">
                <a:solidFill>
                  <a:srgbClr val="FFFFFF"/>
                </a:solidFill>
                <a:uFillTx/>
              </a:rPr>
              <a:t>José </a:t>
            </a:r>
            <a:r>
              <a:rPr lang="en-US" sz="1400" b="1" dirty="0" err="1">
                <a:solidFill>
                  <a:srgbClr val="FFFFFF"/>
                </a:solidFill>
                <a:uFillTx/>
              </a:rPr>
              <a:t>Pires</a:t>
            </a:r>
            <a:endParaRPr lang="en-US" sz="1400" b="1" dirty="0">
              <a:solidFill>
                <a:srgbClr val="FFFFFF"/>
              </a:solidFill>
              <a:uFillTx/>
            </a:endParaRPr>
          </a:p>
          <a:p>
            <a:pPr algn="just"/>
            <a:r>
              <a:rPr lang="en-US" sz="1400" dirty="0">
                <a:solidFill>
                  <a:srgbClr val="FFFFFF"/>
                </a:solidFill>
                <a:uFillTx/>
              </a:rPr>
              <a:t>Rail Security Senior Advisor - UIC 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240346" y="6217567"/>
            <a:ext cx="1761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28154">
              <a:spcBef>
                <a:spcPct val="0"/>
              </a:spcBef>
            </a:pPr>
            <a:r>
              <a:rPr lang="en-US" sz="1400" dirty="0" smtClean="0">
                <a:solidFill>
                  <a:srgbClr val="DCDEE0"/>
                </a:solidFill>
              </a:rPr>
              <a:t>16 September</a:t>
            </a:r>
            <a:r>
              <a:rPr lang="en-US" sz="1400" dirty="0" smtClean="0">
                <a:solidFill>
                  <a:srgbClr val="DCDEE0"/>
                </a:solidFill>
                <a:uFillTx/>
              </a:rPr>
              <a:t> 2015</a:t>
            </a:r>
            <a:endParaRPr lang="en-US" sz="1400" dirty="0">
              <a:uFillTx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MT_SNCB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3779912" y="2204864"/>
            <a:ext cx="1368152" cy="1221265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2147021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249289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Metal </a:t>
            </a:r>
            <a:r>
              <a:rPr lang="en-US" sz="2000" b="1" dirty="0" smtClean="0"/>
              <a:t>theft is a </a:t>
            </a:r>
            <a:r>
              <a:rPr lang="en-US" sz="2000" b="1" dirty="0" smtClean="0">
                <a:solidFill>
                  <a:srgbClr val="FF6600"/>
                </a:solidFill>
              </a:rPr>
              <a:t>Crime </a:t>
            </a:r>
            <a:endParaRPr lang="en-US" sz="2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74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Cabletheft_larg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19872" y="836712"/>
            <a:ext cx="2357180" cy="3722360"/>
          </a:xfrm>
          <a:prstGeom prst="rect">
            <a:avLst/>
          </a:prstGeom>
        </p:spPr>
      </p:pic>
      <p:pic>
        <p:nvPicPr>
          <p:cNvPr id="4102" name="Picture 6" descr="Image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7324" y="996600"/>
            <a:ext cx="2300910" cy="3296496"/>
          </a:xfrm>
          <a:prstGeom prst="rect">
            <a:avLst/>
          </a:prstGeom>
          <a:noFill/>
          <a:ln w="25400" cap="flat" cmpd="sng">
            <a:solidFill>
              <a:srgbClr val="F3F7F5"/>
            </a:solidFill>
            <a:prstDash val="solid"/>
            <a:miter lim="0"/>
            <a:headEnd type="none" w="med" len="med"/>
            <a:tailEnd type="none" w="med" len="med"/>
          </a:ln>
          <a:effectLst>
            <a:outerShdw dist="25400" dir="3599997" algn="ctr" rotWithShape="0">
              <a:srgbClr val="000000">
                <a:alpha val="70000"/>
              </a:srgbClr>
            </a:outerShdw>
          </a:effectLst>
        </p:spPr>
      </p:pic>
      <p:pic>
        <p:nvPicPr>
          <p:cNvPr id="4103" name="Picture 7" descr="Image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0139" y="996600"/>
            <a:ext cx="2419222" cy="3440512"/>
          </a:xfrm>
          <a:prstGeom prst="rect">
            <a:avLst/>
          </a:prstGeom>
          <a:noFill/>
          <a:ln w="25400" cap="flat" cmpd="sng">
            <a:solidFill>
              <a:srgbClr val="F3F7F5"/>
            </a:solidFill>
            <a:prstDash val="solid"/>
            <a:miter lim="0"/>
            <a:headEnd type="none" w="med" len="med"/>
            <a:tailEnd type="none" w="med" len="med"/>
          </a:ln>
          <a:effectLst>
            <a:outerShdw dist="25400" dir="3599997" algn="ctr" rotWithShape="0">
              <a:srgbClr val="000000">
                <a:alpha val="70000"/>
              </a:srgbClr>
            </a:outerShdw>
          </a:effectLst>
        </p:spPr>
      </p:pic>
      <p:pic>
        <p:nvPicPr>
          <p:cNvPr id="4105" name="Picture 9" descr="9c400d6c_3826_11e0_b3c0_406f0f200999.jpe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95964" y="4844528"/>
            <a:ext cx="2009383" cy="1104752"/>
          </a:xfrm>
          <a:prstGeom prst="rect">
            <a:avLst/>
          </a:prstGeom>
          <a:noFill/>
          <a:ln w="25400" cap="flat" cmpd="sng">
            <a:solidFill>
              <a:srgbClr val="F3F7F5"/>
            </a:solidFill>
            <a:prstDash val="solid"/>
            <a:miter lim="0"/>
            <a:headEnd type="none" w="med" len="med"/>
            <a:tailEnd type="none" w="med" len="med"/>
          </a:ln>
          <a:effectLst>
            <a:outerShdw dist="25400" dir="3599997" algn="ctr" rotWithShape="0">
              <a:srgbClr val="000000">
                <a:alpha val="70000"/>
              </a:srgbClr>
            </a:outerShdw>
          </a:effectLst>
        </p:spPr>
      </p:pic>
      <p:pic>
        <p:nvPicPr>
          <p:cNvPr id="4106" name="Picture 10" descr="Image6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23910" y="4895158"/>
            <a:ext cx="1975882" cy="1126130"/>
          </a:xfrm>
          <a:prstGeom prst="rect">
            <a:avLst/>
          </a:prstGeom>
          <a:noFill/>
          <a:ln w="25400" cap="flat" cmpd="sng">
            <a:solidFill>
              <a:srgbClr val="F3F7F5"/>
            </a:solidFill>
            <a:prstDash val="solid"/>
            <a:miter lim="0"/>
            <a:headEnd type="none" w="med" len="med"/>
            <a:tailEnd type="none" w="med" len="med"/>
          </a:ln>
          <a:effectLst>
            <a:outerShdw dist="25400" dir="3599997" algn="ctr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 descr="World Map Dark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797152"/>
            <a:ext cx="2339752" cy="13441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600" cy="866775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  <a:uFillTx/>
              </a:rPr>
              <a:t>Metal </a:t>
            </a:r>
            <a:r>
              <a:rPr lang="en-US" sz="2800" dirty="0" smtClean="0">
                <a:solidFill>
                  <a:schemeClr val="tx1"/>
                </a:solidFill>
                <a:uFillTx/>
              </a:rPr>
              <a:t>theft, the railway </a:t>
            </a:r>
            <a:r>
              <a:rPr lang="en-US" sz="2800" dirty="0" smtClean="0">
                <a:solidFill>
                  <a:schemeClr val="tx1"/>
                </a:solidFill>
                <a:uFillTx/>
              </a:rPr>
              <a:t>context, but not just…</a:t>
            </a:r>
            <a:endParaRPr lang="en-GB" sz="2800" dirty="0">
              <a:solidFill>
                <a:schemeClr val="tx1"/>
              </a:solidFill>
              <a:uFillTx/>
            </a:endParaRPr>
          </a:p>
        </p:txBody>
      </p:sp>
      <p:pic>
        <p:nvPicPr>
          <p:cNvPr id="7" name="Espace réservé du contenu 6" descr="Image7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9712" y="1484784"/>
            <a:ext cx="5616624" cy="403465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2492896"/>
            <a:ext cx="4896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Next time your train is </a:t>
            </a:r>
            <a:r>
              <a:rPr lang="en-US" sz="2000" b="1" dirty="0">
                <a:solidFill>
                  <a:srgbClr val="FF6600"/>
                </a:solidFill>
              </a:rPr>
              <a:t>delayed or cancelled </a:t>
            </a:r>
            <a:r>
              <a:rPr lang="en-US" sz="2000" b="1" dirty="0"/>
              <a:t>due to "</a:t>
            </a:r>
            <a:r>
              <a:rPr lang="en-US" sz="2000" b="1" dirty="0" err="1"/>
              <a:t>signalling</a:t>
            </a:r>
            <a:r>
              <a:rPr lang="en-US" sz="2000" b="1" dirty="0"/>
              <a:t> problems" there's a good chance it will be the fault of metal thieves.</a:t>
            </a:r>
          </a:p>
        </p:txBody>
      </p:sp>
    </p:spTree>
    <p:extLst>
      <p:ext uri="{BB962C8B-B14F-4D97-AF65-F5344CB8AC3E}">
        <p14:creationId xmlns:p14="http://schemas.microsoft.com/office/powerpoint/2010/main" val="221149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278092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000" b="1" dirty="0"/>
              <a:t>Even if a </a:t>
            </a:r>
            <a:r>
              <a:rPr lang="en-US" sz="2000" b="1" dirty="0">
                <a:solidFill>
                  <a:srgbClr val="FF0000"/>
                </a:solidFill>
              </a:rPr>
              <a:t>single </a:t>
            </a:r>
            <a:r>
              <a:rPr lang="en-US" sz="2000" b="1" dirty="0" smtClean="0">
                <a:solidFill>
                  <a:srgbClr val="FF0000"/>
                </a:solidFill>
              </a:rPr>
              <a:t>cm/inch </a:t>
            </a:r>
            <a:r>
              <a:rPr lang="en-US" sz="2000" b="1" dirty="0"/>
              <a:t>of cable is taken it can translate into long </a:t>
            </a:r>
            <a:r>
              <a:rPr lang="en-US" sz="2000" b="1" dirty="0" smtClean="0"/>
              <a:t>delays!!!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35544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770" y="1004536"/>
            <a:ext cx="73466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One</a:t>
            </a:r>
            <a:r>
              <a:rPr lang="en-US" sz="1600" dirty="0"/>
              <a:t> copper cable theft from a railway line. The result?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A </a:t>
            </a:r>
            <a:r>
              <a:rPr lang="en-US" sz="1600" dirty="0"/>
              <a:t>total of </a:t>
            </a:r>
            <a:r>
              <a:rPr lang="en-US" sz="1600" dirty="0">
                <a:solidFill>
                  <a:srgbClr val="FF6600"/>
                </a:solidFill>
              </a:rPr>
              <a:t>108 </a:t>
            </a:r>
            <a:r>
              <a:rPr lang="en-US" sz="1600" dirty="0"/>
              <a:t>trains delayed, </a:t>
            </a:r>
            <a:r>
              <a:rPr lang="en-US" sz="1600" dirty="0">
                <a:solidFill>
                  <a:srgbClr val="FF6600"/>
                </a:solidFill>
              </a:rPr>
              <a:t>17</a:t>
            </a:r>
            <a:r>
              <a:rPr lang="en-US" sz="1600" dirty="0"/>
              <a:t> hours worth of hold-ups for </a:t>
            </a:r>
            <a:r>
              <a:rPr lang="en-US" sz="1600" dirty="0">
                <a:solidFill>
                  <a:srgbClr val="FF6600"/>
                </a:solidFill>
              </a:rPr>
              <a:t>thousands</a:t>
            </a:r>
            <a:r>
              <a:rPr lang="en-US" sz="1600" dirty="0"/>
              <a:t> of passengers and damage put at over </a:t>
            </a:r>
            <a:r>
              <a:rPr lang="en-US" sz="1600" dirty="0">
                <a:solidFill>
                  <a:srgbClr val="FF6600"/>
                </a:solidFill>
              </a:rPr>
              <a:t>£80,000</a:t>
            </a:r>
            <a:r>
              <a:rPr lang="en-US" sz="1600" dirty="0"/>
              <a:t>. Plus, probably, £50 for the thieves</a:t>
            </a:r>
            <a:r>
              <a:rPr lang="en-US" sz="1600" dirty="0" smtClean="0"/>
              <a:t>.</a:t>
            </a:r>
          </a:p>
          <a:p>
            <a:endParaRPr lang="en-US" sz="1000" dirty="0" smtClean="0"/>
          </a:p>
          <a:p>
            <a:r>
              <a:rPr lang="en-US" sz="1000" dirty="0" smtClean="0"/>
              <a:t>(Source: </a:t>
            </a:r>
            <a:r>
              <a:rPr lang="en-US" sz="1000" dirty="0"/>
              <a:t>Denise </a:t>
            </a:r>
            <a:r>
              <a:rPr lang="en-US" sz="1000" dirty="0" err="1" smtClean="0"/>
              <a:t>Winterman</a:t>
            </a:r>
            <a:r>
              <a:rPr lang="en-US" sz="1000" dirty="0" smtClean="0"/>
              <a:t>, BBC </a:t>
            </a:r>
            <a:r>
              <a:rPr lang="en-US" sz="1000" dirty="0"/>
              <a:t>News </a:t>
            </a:r>
            <a:r>
              <a:rPr lang="en-US" sz="1000" dirty="0" smtClean="0"/>
              <a:t>Magazine)</a:t>
            </a:r>
            <a:endParaRPr lang="en-US" sz="1000" dirty="0"/>
          </a:p>
        </p:txBody>
      </p:sp>
      <p:pic>
        <p:nvPicPr>
          <p:cNvPr id="5" name="Picture 4" descr="_55616139_cable-theft_map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56" y="2348880"/>
            <a:ext cx="2100021" cy="37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17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2949672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i="0" u="none" dirty="0" smtClean="0">
                <a:solidFill>
                  <a:schemeClr val="tx1"/>
                </a:solidFill>
                <a:uFillTx/>
                <a:latin typeface="Arial" charset="0"/>
              </a:rPr>
              <a:t>Mapping </a:t>
            </a:r>
            <a:r>
              <a:rPr sz="2800" b="1" i="0" u="none" dirty="0">
                <a:solidFill>
                  <a:schemeClr val="tx1"/>
                </a:solidFill>
                <a:uFillTx/>
                <a:latin typeface="Arial" charset="0"/>
              </a:rPr>
              <a:t>Metal Theft across the </a:t>
            </a:r>
            <a:r>
              <a:rPr sz="2800" b="1" i="0" u="none" dirty="0" smtClean="0">
                <a:solidFill>
                  <a:schemeClr val="tx1"/>
                </a:solidFill>
                <a:uFillTx/>
                <a:latin typeface="Arial" charset="0"/>
              </a:rPr>
              <a:t>EU</a:t>
            </a:r>
            <a:r>
              <a:rPr lang="pt-PT" sz="2800" b="1" i="0" u="none" dirty="0" smtClean="0">
                <a:solidFill>
                  <a:schemeClr val="tx1"/>
                </a:solidFill>
                <a:uFillTx/>
                <a:latin typeface="Arial" charset="0"/>
              </a:rPr>
              <a:t>?</a:t>
            </a:r>
            <a:endParaRPr sz="2800" b="1" i="0" u="none" dirty="0">
              <a:solidFill>
                <a:schemeClr val="tx1"/>
              </a:solidFill>
              <a:uFillTx/>
              <a:latin typeface="Arial" charset="0"/>
            </a:endParaRPr>
          </a:p>
        </p:txBody>
      </p:sp>
      <p:pic>
        <p:nvPicPr>
          <p:cNvPr id="5" name="Picture 4" descr="ye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204864"/>
            <a:ext cx="4211960" cy="2269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87624" y="2276872"/>
            <a:ext cx="67687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/>
            <a:r>
              <a:rPr lang="en-US" sz="2000" dirty="0">
                <a:latin typeface="Arial"/>
                <a:cs typeface="Arial"/>
              </a:rPr>
              <a:t>Need </a:t>
            </a:r>
            <a:r>
              <a:rPr lang="en-US" sz="2000" dirty="0" smtClean="0">
                <a:latin typeface="Arial"/>
                <a:cs typeface="Arial"/>
              </a:rPr>
              <a:t>for 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Arial"/>
              </a:rPr>
              <a:t>EU (global) common </a:t>
            </a:r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criteria </a:t>
            </a:r>
            <a:r>
              <a:rPr lang="en-US" sz="2000" dirty="0">
                <a:latin typeface="Arial"/>
                <a:cs typeface="Arial"/>
              </a:rPr>
              <a:t>when collecting and </a:t>
            </a:r>
            <a:r>
              <a:rPr lang="en-US" sz="2000" dirty="0" err="1">
                <a:latin typeface="Arial"/>
                <a:cs typeface="Arial"/>
              </a:rPr>
              <a:t>analysing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i="1" dirty="0" smtClean="0">
                <a:latin typeface="Arial"/>
                <a:cs typeface="Arial"/>
              </a:rPr>
              <a:t>metal theft related data</a:t>
            </a:r>
            <a:r>
              <a:rPr lang="en-US" sz="2000" dirty="0">
                <a:latin typeface="Arial"/>
                <a:cs typeface="Arial"/>
              </a:rPr>
              <a:t>:</a:t>
            </a:r>
          </a:p>
          <a:p>
            <a:pPr lvl="1" indent="0"/>
            <a:endParaRPr lang="en-US" sz="2000" dirty="0">
              <a:latin typeface="Arial"/>
              <a:cs typeface="Arial"/>
            </a:endParaRPr>
          </a:p>
          <a:p>
            <a:pPr marL="1714500" lvl="3" indent="-34290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Events definition (within the </a:t>
            </a:r>
            <a:r>
              <a:rPr lang="en-US" sz="2000" dirty="0" smtClean="0">
                <a:cs typeface="Arial"/>
              </a:rPr>
              <a:t>existing </a:t>
            </a:r>
            <a:r>
              <a:rPr lang="en-US" sz="2000" dirty="0" smtClean="0">
                <a:latin typeface="Arial"/>
                <a:cs typeface="Arial"/>
              </a:rPr>
              <a:t>rail </a:t>
            </a:r>
            <a:r>
              <a:rPr lang="en-US" sz="2000" dirty="0">
                <a:latin typeface="Arial"/>
                <a:cs typeface="Arial"/>
              </a:rPr>
              <a:t>incidents </a:t>
            </a:r>
            <a:r>
              <a:rPr lang="en-US" sz="2000" dirty="0" smtClean="0">
                <a:latin typeface="Arial"/>
                <a:cs typeface="Arial"/>
              </a:rPr>
              <a:t>indicators)</a:t>
            </a:r>
            <a:endParaRPr lang="en-US" sz="2000" dirty="0">
              <a:latin typeface="Arial"/>
              <a:cs typeface="Arial"/>
            </a:endParaRPr>
          </a:p>
          <a:p>
            <a:pPr marL="1714500" lvl="3" indent="-34290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Typology of events</a:t>
            </a: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Interoperability </a:t>
            </a:r>
            <a:r>
              <a:rPr lang="en-US" sz="2000" dirty="0">
                <a:latin typeface="Arial"/>
                <a:cs typeface="Arial"/>
              </a:rPr>
              <a:t>of criteria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8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87624" y="1340768"/>
            <a:ext cx="6768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/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Need 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Arial"/>
              </a:rPr>
              <a:t>to answer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to Law Enforcement Authorities (LEA) needs:</a:t>
            </a:r>
            <a:endParaRPr lang="en-US" sz="2000" dirty="0">
              <a:latin typeface="Arial"/>
              <a:cs typeface="Arial"/>
            </a:endParaRPr>
          </a:p>
          <a:p>
            <a:pPr lvl="1" indent="0"/>
            <a:endParaRPr lang="en-US" sz="2000" dirty="0">
              <a:latin typeface="Arial"/>
              <a:cs typeface="Arial"/>
            </a:endParaRP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Cooperation</a:t>
            </a:r>
            <a:r>
              <a:rPr lang="en-US" sz="2000" dirty="0" smtClean="0">
                <a:latin typeface="Arial"/>
                <a:cs typeface="Arial"/>
              </a:rPr>
              <a:t> with private public/sector</a:t>
            </a:r>
            <a:endParaRPr lang="en-US" sz="2000" dirty="0">
              <a:latin typeface="Arial"/>
              <a:cs typeface="Arial"/>
            </a:endParaRP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Increase of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awareness</a:t>
            </a:r>
            <a:r>
              <a:rPr lang="en-US" sz="2000" dirty="0" smtClean="0">
                <a:latin typeface="Arial"/>
                <a:cs typeface="Arial"/>
              </a:rPr>
              <a:t> ( LEA’s and sectors) </a:t>
            </a:r>
            <a:endParaRPr lang="en-US" sz="2000" dirty="0">
              <a:latin typeface="Arial"/>
              <a:cs typeface="Arial"/>
            </a:endParaRP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Establish a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network of practitioners </a:t>
            </a: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Identification and exchange of good practices ( creation of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Codes of Practice</a:t>
            </a:r>
            <a:r>
              <a:rPr lang="en-US" sz="2000" dirty="0" smtClean="0">
                <a:latin typeface="Arial"/>
                <a:cs typeface="Arial"/>
              </a:rPr>
              <a:t>)</a:t>
            </a: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National and International actions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coordination</a:t>
            </a:r>
            <a:r>
              <a:rPr lang="en-US" sz="2000" dirty="0" smtClean="0">
                <a:latin typeface="Arial"/>
                <a:cs typeface="Arial"/>
              </a:rPr>
              <a:t> ( inter sectors &amp; LEA’s)</a:t>
            </a:r>
          </a:p>
          <a:p>
            <a:pPr marL="1714500" lvl="3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Strategic actions effectiveness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evaluation</a:t>
            </a:r>
            <a:r>
              <a:rPr lang="en-US" sz="2000" dirty="0" smtClean="0">
                <a:latin typeface="Arial"/>
                <a:cs typeface="Arial"/>
              </a:rPr>
              <a:t>  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8582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12474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Concerted effort </a:t>
            </a:r>
            <a:r>
              <a:rPr lang="en-US" dirty="0"/>
              <a:t>to reduce cable theft on railway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sees train delays drop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by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93 </a:t>
            </a:r>
            <a:r>
              <a:rPr lang="en-US" dirty="0"/>
              <a:t>per </a:t>
            </a:r>
            <a:r>
              <a:rPr lang="en-US" dirty="0" smtClean="0"/>
              <a:t>cent.</a:t>
            </a:r>
          </a:p>
          <a:p>
            <a:r>
              <a:rPr lang="en-US" sz="1000" dirty="0" smtClean="0"/>
              <a:t>(Source: </a:t>
            </a:r>
            <a:r>
              <a:rPr lang="en-US" sz="1000" dirty="0" smtClean="0">
                <a:hlinkClick r:id="rId2"/>
              </a:rPr>
              <a:t>Rhys </a:t>
            </a:r>
            <a:r>
              <a:rPr lang="en-US" sz="1000" dirty="0">
                <a:hlinkClick r:id="rId2"/>
              </a:rPr>
              <a:t>Thomas, T&amp;A Reporter / Monday 15 April 2013 </a:t>
            </a:r>
            <a:r>
              <a:rPr lang="en-US" sz="1000" dirty="0" smtClean="0">
                <a:hlinkClick r:id="rId2"/>
              </a:rPr>
              <a:t>/</a:t>
            </a:r>
            <a:r>
              <a:rPr lang="en-US" sz="1000" dirty="0" smtClean="0"/>
              <a:t>)</a:t>
            </a:r>
            <a:endParaRPr lang="en-US" sz="1000" dirty="0"/>
          </a:p>
        </p:txBody>
      </p:sp>
      <p:pic>
        <p:nvPicPr>
          <p:cNvPr id="5" name="Picture 4" descr="cable.jpg-pwr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20888"/>
            <a:ext cx="4430740" cy="3137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21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_railinfrastructure-v3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9"/>
            <a:ext cx="8856984" cy="223224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uFillTx/>
              </a:rPr>
              <a:t>Conclusion </a:t>
            </a:r>
            <a:endParaRPr lang="en-GB" dirty="0">
              <a:uFillTx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GB" sz="2000" b="1" dirty="0" smtClean="0">
                <a:uFillTx/>
                <a:sym typeface="Helvetica" charset="0"/>
              </a:rPr>
              <a:t>Metal theft </a:t>
            </a:r>
            <a:r>
              <a:rPr lang="en-GB" sz="2000" dirty="0" smtClean="0">
                <a:uFillTx/>
                <a:sym typeface="Helvetica" charset="0"/>
              </a:rPr>
              <a:t>is far from being mitigated and it is in fact affecting </a:t>
            </a:r>
            <a:r>
              <a:rPr lang="en-GB" sz="2000" b="1" dirty="0" smtClean="0">
                <a:uFillTx/>
                <a:sym typeface="Helvetica" charset="0"/>
              </a:rPr>
              <a:t>multiple industries and by consequence </a:t>
            </a:r>
            <a:r>
              <a:rPr lang="en-GB" sz="2000" b="1" dirty="0" smtClean="0">
                <a:uFillTx/>
                <a:sym typeface="Helvetica" charset="0"/>
              </a:rPr>
              <a:t>society</a:t>
            </a:r>
            <a:r>
              <a:rPr lang="en-GB" sz="2000" dirty="0" smtClean="0">
                <a:uFillTx/>
                <a:sym typeface="Helvetica" charset="0"/>
              </a:rPr>
              <a:t>. Railways</a:t>
            </a:r>
            <a:r>
              <a:rPr lang="en-GB" sz="2000" dirty="0" smtClean="0">
                <a:uFillTx/>
                <a:sym typeface="Helvetica" charset="0"/>
              </a:rPr>
              <a:t>’ response to this problem can and must be consistent across Europe having as a common and single objective </a:t>
            </a:r>
            <a:r>
              <a:rPr lang="en-GB" sz="2000" b="1" dirty="0" smtClean="0">
                <a:solidFill>
                  <a:srgbClr val="C00000"/>
                </a:solidFill>
                <a:uFillTx/>
                <a:sym typeface="Helvetica" charset="0"/>
              </a:rPr>
              <a:t>“Mitigate metal theft and its impacts on railway users.”</a:t>
            </a:r>
          </a:p>
          <a:p>
            <a:pPr lvl="1" algn="just"/>
            <a:endParaRPr lang="fr-FR" sz="1400" b="1" dirty="0" smtClean="0">
              <a:solidFill>
                <a:srgbClr val="FF9900"/>
              </a:solidFill>
              <a:uFillTx/>
              <a:sym typeface="Helvetica" charset="0"/>
            </a:endParaRPr>
          </a:p>
          <a:p>
            <a:pPr lvl="1" algn="just"/>
            <a:endParaRPr lang="en-GB" sz="1400" dirty="0" smtClean="0">
              <a:uFillTx/>
              <a:sym typeface="Helvetica" charset="0"/>
            </a:endParaRPr>
          </a:p>
          <a:p>
            <a:pPr lvl="1" algn="just"/>
            <a:endParaRPr lang="fr-FR" sz="1400" b="1" dirty="0" smtClean="0">
              <a:solidFill>
                <a:srgbClr val="FF9900"/>
              </a:solidFill>
              <a:uFillTx/>
              <a:sym typeface="Helvetica" charset="0"/>
            </a:endParaRPr>
          </a:p>
          <a:p>
            <a:pPr lvl="1" algn="just"/>
            <a:endParaRPr lang="en-GB" sz="1400" b="1" dirty="0" smtClean="0">
              <a:solidFill>
                <a:srgbClr val="FF9900"/>
              </a:solidFill>
              <a:uFillTx/>
              <a:sym typeface="Helvetica" charset="0"/>
            </a:endParaRPr>
          </a:p>
        </p:txBody>
      </p:sp>
      <p:pic>
        <p:nvPicPr>
          <p:cNvPr id="5" name="Picture 4" descr="No-CrimeIVSBW_webpag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717032"/>
            <a:ext cx="2329507" cy="2336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/>
          </p:cNvSpPr>
          <p:nvPr/>
        </p:nvSpPr>
        <p:spPr>
          <a:xfrm>
            <a:off x="432048" y="5733256"/>
            <a:ext cx="70922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>
                <a:uFillTx/>
              </a:defRPr>
            </a:pPr>
            <a:r>
              <a:rPr lang="en-GB" sz="1600" dirty="0" smtClean="0">
                <a:uFillTx/>
              </a:rPr>
              <a:t> For more information please visit us @ the UIC website on security activities </a:t>
            </a:r>
            <a:r>
              <a:rPr lang="en-GB" sz="1600" dirty="0" smtClean="0">
                <a:uFillTx/>
                <a:hlinkClick r:id="rId2"/>
              </a:rPr>
              <a:t>http://www.uic.org/security</a:t>
            </a:r>
            <a:endParaRPr lang="en-GB" sz="1600" dirty="0" smtClean="0">
              <a:uFillTx/>
            </a:endParaRPr>
          </a:p>
          <a:p>
            <a:pPr>
              <a:buNone/>
              <a:defRPr>
                <a:uFillTx/>
              </a:defRPr>
            </a:pPr>
            <a:endParaRPr lang="en-GB" sz="1400" dirty="0" smtClean="0">
              <a:uFillTx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251520" y="747281"/>
            <a:ext cx="8712968" cy="441325"/>
            <a:chOff x="408" y="1903"/>
            <a:chExt cx="4611" cy="278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1024" y="1903"/>
              <a:ext cx="3995" cy="278"/>
            </a:xfrm>
            <a:prstGeom prst="rect">
              <a:avLst/>
            </a:prstGeom>
            <a:noFill/>
            <a:ln w="9525">
              <a:noFill/>
              <a:round/>
            </a:ln>
          </p:spPr>
          <p:txBody>
            <a:bodyPr lIns="0" tIns="0" rIns="0" bIns="0"/>
            <a:lstStyle/>
            <a:p>
              <a:pPr algn="just" defTabSz="449263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2000" b="1" dirty="0" smtClean="0">
                  <a:solidFill>
                    <a:schemeClr val="tx2"/>
                  </a:solidFill>
                  <a:uFillTx/>
                  <a:latin typeface="+mj-lt"/>
                  <a:ea typeface="+mj-ea"/>
                  <a:cs typeface="+mj-cs"/>
                </a:rPr>
                <a:t>Thank you for your kind attention and we will be happy to answer any questions.</a:t>
              </a:r>
              <a:endParaRPr lang="en-GB" sz="2000" b="1" dirty="0">
                <a:solidFill>
                  <a:schemeClr val="tx2"/>
                </a:solidFill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08" y="1971"/>
              <a:ext cx="111" cy="111"/>
            </a:xfrm>
            <a:prstGeom prst="rect">
              <a:avLst/>
            </a:prstGeom>
            <a:solidFill>
              <a:srgbClr val="3B3D3C"/>
            </a:solidFill>
            <a:ln w="9525">
              <a:noFill/>
              <a:round/>
            </a:ln>
          </p:spPr>
          <p:txBody>
            <a:bodyPr/>
            <a:lstStyle/>
            <a:p>
              <a:pPr defTabSz="449263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uFillTx/>
                <a:cs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600" y="1971"/>
              <a:ext cx="111" cy="111"/>
            </a:xfrm>
            <a:prstGeom prst="rect">
              <a:avLst/>
            </a:prstGeom>
            <a:solidFill>
              <a:srgbClr val="3B3D3C"/>
            </a:solidFill>
            <a:ln w="9525">
              <a:noFill/>
              <a:round/>
            </a:ln>
          </p:spPr>
          <p:txBody>
            <a:bodyPr/>
            <a:lstStyle/>
            <a:p>
              <a:pPr defTabSz="449263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 sz="2200" b="1">
                <a:solidFill>
                  <a:srgbClr val="3B3D3C"/>
                </a:solidFill>
                <a:uFillTx/>
                <a:cs typeface="Arial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789" y="1971"/>
              <a:ext cx="111" cy="111"/>
            </a:xfrm>
            <a:prstGeom prst="rect">
              <a:avLst/>
            </a:prstGeom>
            <a:solidFill>
              <a:srgbClr val="3B3D3C"/>
            </a:solidFill>
            <a:ln w="9525">
              <a:noFill/>
              <a:round/>
            </a:ln>
          </p:spPr>
          <p:txBody>
            <a:bodyPr/>
            <a:lstStyle/>
            <a:p>
              <a:pPr defTabSz="449263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 sz="2200" b="1">
                <a:solidFill>
                  <a:srgbClr val="3B3D3C"/>
                </a:solidFill>
                <a:uFillTx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UIC">
  <a:themeElements>
    <a:clrScheme name="UIC_Template_2 1">
      <a:dk1>
        <a:srgbClr val="3C3C3C"/>
      </a:dk1>
      <a:lt1>
        <a:srgbClr val="FFFFFF"/>
      </a:lt1>
      <a:dk2>
        <a:srgbClr val="506361"/>
      </a:dk2>
      <a:lt2>
        <a:srgbClr val="7A898D"/>
      </a:lt2>
      <a:accent1>
        <a:srgbClr val="0090D4"/>
      </a:accent1>
      <a:accent2>
        <a:srgbClr val="62B576"/>
      </a:accent2>
      <a:accent3>
        <a:srgbClr val="FFFFFF"/>
      </a:accent3>
      <a:accent4>
        <a:srgbClr val="323232"/>
      </a:accent4>
      <a:accent5>
        <a:srgbClr val="AAC6E6"/>
      </a:accent5>
      <a:accent6>
        <a:srgbClr val="58A46A"/>
      </a:accent6>
      <a:hlink>
        <a:srgbClr val="0090D4"/>
      </a:hlink>
      <a:folHlink>
        <a:srgbClr val="62B576"/>
      </a:folHlink>
    </a:clrScheme>
    <a:fontScheme name="UIC_Template_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>
    <a:extraClrScheme>
      <a:clrScheme name="UIC_Template_2 1">
        <a:dk1>
          <a:srgbClr val="3C3C3C"/>
        </a:dk1>
        <a:lt1>
          <a:srgbClr val="FFFFFF"/>
        </a:lt1>
        <a:dk2>
          <a:srgbClr val="506361"/>
        </a:dk2>
        <a:lt2>
          <a:srgbClr val="7A898D"/>
        </a:lt2>
        <a:accent1>
          <a:srgbClr val="0090D4"/>
        </a:accent1>
        <a:accent2>
          <a:srgbClr val="62B576"/>
        </a:accent2>
        <a:accent3>
          <a:srgbClr val="FFFFFF"/>
        </a:accent3>
        <a:accent4>
          <a:srgbClr val="323232"/>
        </a:accent4>
        <a:accent5>
          <a:srgbClr val="AAC6E6"/>
        </a:accent5>
        <a:accent6>
          <a:srgbClr val="58A46A"/>
        </a:accent6>
        <a:hlink>
          <a:srgbClr val="0090D4"/>
        </a:hlink>
        <a:folHlink>
          <a:srgbClr val="62B57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ThèmeUIC</Template>
  <TotalTime>75</TotalTime>
  <Words>362</Words>
  <Application>Microsoft Macintosh PowerPoint</Application>
  <PresentationFormat>On-screen Show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ThèmeUIC</vt:lpstr>
      <vt:lpstr>Pol-PRIMETT II – London Conference  “Cross border mapping and analysis of metal theft within the EU”</vt:lpstr>
      <vt:lpstr>PowerPoint Presentation</vt:lpstr>
      <vt:lpstr>PowerPoint Presentation</vt:lpstr>
      <vt:lpstr>PowerPoint Presentation</vt:lpstr>
      <vt:lpstr>Metal theft, the railway context, but not just…</vt:lpstr>
      <vt:lpstr>PowerPoint Presentation</vt:lpstr>
      <vt:lpstr>PowerPoint Presentation</vt:lpstr>
      <vt:lpstr>PowerPoint Presentation</vt:lpstr>
      <vt:lpstr>Mapping Metal Theft across the EU?</vt:lpstr>
      <vt:lpstr>PowerPoint Presentation</vt:lpstr>
      <vt:lpstr>PowerPoint Presentation</vt:lpstr>
      <vt:lpstr>PowerPoint Presentation</vt:lpstr>
      <vt:lpstr>Conclusion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UIC Security Division Research projects</dc:title>
  <dc:creator/>
  <cp:lastModifiedBy>Jose Pires</cp:lastModifiedBy>
  <cp:revision>96</cp:revision>
  <dcterms:created xsi:type="dcterms:W3CDTF">2012-03-30T06:59:45Z</dcterms:created>
  <dcterms:modified xsi:type="dcterms:W3CDTF">2015-09-16T00:01:17Z</dcterms:modified>
</cp:coreProperties>
</file>